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8229600" cy="14630400"/>
  <p:embeddedFontLst>
    <p:embeddedFont>
      <p:font typeface="DM Sans" panose="020F0502020204030204" pitchFamily="2" charset="0"/>
      <p:regular r:id="rId12"/>
      <p:bold r:id="rId13"/>
      <p:italic r:id="rId14"/>
      <p:boldItalic r:id="rId15"/>
    </p:embeddedFont>
    <p:embeddedFont>
      <p:font typeface="Nobile" panose="020B0604020202020204" charset="0"/>
      <p:regular r:id="rId16"/>
      <p:bold r:id="rId17"/>
      <p:italic r:id="rId18"/>
      <p:boldItalic r:id="rId19"/>
    </p:embeddedFont>
    <p:embeddedFont>
      <p:font typeface="Open Sans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CII20GSZVWNxzUYvXtVosyj8p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9c5758442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g39c5758442f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g39c5758442f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39c5758442f_0_24" title="394163034_2b76197b-1e48-4c07-9151-309172b3e74e.jpg"/>
          <p:cNvPicPr preferRelativeResize="0"/>
          <p:nvPr/>
        </p:nvPicPr>
        <p:blipFill rotWithShape="1">
          <a:blip r:embed="rId3">
            <a:alphaModFix/>
          </a:blip>
          <a:srcRect l="17412" r="17419"/>
          <a:stretch/>
        </p:blipFill>
        <p:spPr>
          <a:xfrm>
            <a:off x="4092600" y="0"/>
            <a:ext cx="5051400" cy="5143500"/>
          </a:xfrm>
          <a:prstGeom prst="parallelogram">
            <a:avLst>
              <a:gd name="adj" fmla="val 22991"/>
            </a:avLst>
          </a:prstGeom>
          <a:noFill/>
          <a:ln>
            <a:noFill/>
          </a:ln>
        </p:spPr>
      </p:pic>
      <p:sp>
        <p:nvSpPr>
          <p:cNvPr id="39" name="Google Shape;39;g39c5758442f_0_24"/>
          <p:cNvSpPr/>
          <p:nvPr/>
        </p:nvSpPr>
        <p:spPr>
          <a:xfrm>
            <a:off x="328800" y="1393950"/>
            <a:ext cx="3796200" cy="9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81"/>
              <a:buFont typeface="Corben"/>
              <a:buNone/>
            </a:pPr>
            <a:r>
              <a:rPr lang="en-US" sz="2625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Monitoring &amp; Log Analysis with ELK Stack and CloudWatch</a:t>
            </a:r>
            <a:endParaRPr sz="2625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" name="Google Shape;40;g39c5758442f_0_24"/>
          <p:cNvSpPr/>
          <p:nvPr/>
        </p:nvSpPr>
        <p:spPr>
          <a:xfrm>
            <a:off x="328799" y="2776475"/>
            <a:ext cx="3667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comprehensive guide to centralised logging and observability for DevOps teams</a:t>
            </a:r>
            <a:endParaRPr sz="1250">
              <a:solidFill>
                <a:srgbClr val="404155"/>
              </a:solidFill>
            </a:endParaRPr>
          </a:p>
        </p:txBody>
      </p:sp>
      <p:sp>
        <p:nvSpPr>
          <p:cNvPr id="41" name="Google Shape;41;g39c5758442f_0_24"/>
          <p:cNvSpPr/>
          <p:nvPr/>
        </p:nvSpPr>
        <p:spPr>
          <a:xfrm>
            <a:off x="328798" y="4191650"/>
            <a:ext cx="1921981" cy="328351"/>
          </a:xfrm>
          <a:custGeom>
            <a:avLst/>
            <a:gdLst/>
            <a:ahLst/>
            <a:cxnLst/>
            <a:rect l="l" t="t" r="r" b="b"/>
            <a:pathLst>
              <a:path w="5611622" h="746252" extrusionOk="0">
                <a:moveTo>
                  <a:pt x="0" y="373126"/>
                </a:moveTo>
                <a:cubicBezTo>
                  <a:pt x="0" y="167005"/>
                  <a:pt x="171958" y="0"/>
                  <a:pt x="384048" y="0"/>
                </a:cubicBezTo>
                <a:lnTo>
                  <a:pt x="5227574" y="0"/>
                </a:lnTo>
                <a:cubicBezTo>
                  <a:pt x="5439664" y="0"/>
                  <a:pt x="5611622" y="167005"/>
                  <a:pt x="5611622" y="373126"/>
                </a:cubicBezTo>
                <a:cubicBezTo>
                  <a:pt x="5611622" y="579247"/>
                  <a:pt x="5439664" y="746252"/>
                  <a:pt x="5227574" y="746252"/>
                </a:cubicBezTo>
                <a:lnTo>
                  <a:pt x="384048" y="746252"/>
                </a:lnTo>
                <a:cubicBezTo>
                  <a:pt x="171958" y="746252"/>
                  <a:pt x="0" y="579247"/>
                  <a:pt x="0" y="373126"/>
                </a:cubicBezTo>
                <a:close/>
              </a:path>
            </a:pathLst>
          </a:custGeom>
          <a:solidFill>
            <a:srgbClr val="ED2024"/>
          </a:solidFill>
          <a:ln>
            <a:noFill/>
          </a:ln>
        </p:spPr>
        <p:txBody>
          <a:bodyPr spcFirstLastPara="1" wrap="square" lIns="53700" tIns="53700" rIns="53700" bIns="53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39c5758442f_0_24"/>
          <p:cNvSpPr txBox="1"/>
          <p:nvPr/>
        </p:nvSpPr>
        <p:spPr>
          <a:xfrm>
            <a:off x="360449" y="4274225"/>
            <a:ext cx="1861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2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www.herovired.com</a:t>
            </a:r>
            <a:endParaRPr sz="622">
              <a:solidFill>
                <a:schemeClr val="lt1"/>
              </a:solidFill>
            </a:endParaRPr>
          </a:p>
        </p:txBody>
      </p:sp>
      <p:pic>
        <p:nvPicPr>
          <p:cNvPr id="43" name="Google Shape;43;g39c5758442f_0_24" title="Logo__HV-Virtual Education-Full-2-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50" y="125900"/>
            <a:ext cx="2158126" cy="8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9c5758442f_0_24"/>
          <p:cNvSpPr/>
          <p:nvPr/>
        </p:nvSpPr>
        <p:spPr>
          <a:xfrm>
            <a:off x="7639200" y="834600"/>
            <a:ext cx="1504800" cy="4308900"/>
          </a:xfrm>
          <a:prstGeom prst="parallelogram">
            <a:avLst>
              <a:gd name="adj" fmla="val 71541"/>
            </a:avLst>
          </a:prstGeom>
          <a:gradFill>
            <a:gsLst>
              <a:gs pos="0">
                <a:srgbClr val="FF0000">
                  <a:alpha val="2352"/>
                </a:srgbClr>
              </a:gs>
              <a:gs pos="100000">
                <a:srgbClr val="FF585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39c5758442f_0_24"/>
          <p:cNvSpPr/>
          <p:nvPr/>
        </p:nvSpPr>
        <p:spPr>
          <a:xfrm rot="10800000">
            <a:off x="4762525" y="-20100"/>
            <a:ext cx="696600" cy="1544100"/>
          </a:xfrm>
          <a:prstGeom prst="parallelogram">
            <a:avLst>
              <a:gd name="adj" fmla="val 51086"/>
            </a:avLst>
          </a:prstGeom>
          <a:gradFill>
            <a:gsLst>
              <a:gs pos="0">
                <a:srgbClr val="FF0000">
                  <a:alpha val="2352"/>
                </a:srgbClr>
              </a:gs>
              <a:gs pos="100000">
                <a:srgbClr val="FF585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g39c5758442f_0_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198" y="1065765"/>
            <a:ext cx="3796200" cy="253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 i="0" u="none" strike="noStrike" cap="none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Why Monitoring &amp; Logs are Critical</a:t>
            </a:r>
            <a:endParaRPr sz="2531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326774" y="1495379"/>
            <a:ext cx="3963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Every system action generates valuable log data. These logs serve as the foundation for maintaining system health, detecting anomalies, and ensuring security compliance.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326774" y="2229921"/>
            <a:ext cx="3963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Effective monitoring transforms raw log data into actionable insights, enabling teams to identify errors, diagnose performance bottlenecks, and respond to security events before they escalate.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26774" y="3170663"/>
            <a:ext cx="39639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Monitoring equals reliability plus faster debugging</a:t>
            </a: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 – reducing mean time to resolution (MTTR) and preventing costly downtime.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" name="Google Shape;56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3925" y="990926"/>
            <a:ext cx="3963814" cy="396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 title="Logo__HV-Virtual Education-Full-2-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326769" y="1162062"/>
            <a:ext cx="8151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The ELK Stack is a powerful open-source platform for centralised log management and analysis, comprising three core components working in harmony.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26769" y="1775159"/>
            <a:ext cx="2622600" cy="1960800"/>
          </a:xfrm>
          <a:prstGeom prst="roundRect">
            <a:avLst>
              <a:gd name="adj" fmla="val 3037"/>
            </a:avLst>
          </a:prstGeom>
          <a:solidFill>
            <a:srgbClr val="FFF5F6"/>
          </a:soli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45819" y="1794209"/>
            <a:ext cx="2584500" cy="425400"/>
          </a:xfrm>
          <a:prstGeom prst="roundRect">
            <a:avLst>
              <a:gd name="adj" fmla="val 8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1830" y="1871526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487578" y="236124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Elasticsearch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487578" y="2667756"/>
            <a:ext cx="2301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Distributed search and analytics engine that stores and indexes log data for lightning-fast queries.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3091251" y="1775159"/>
            <a:ext cx="2622600" cy="1960800"/>
          </a:xfrm>
          <a:prstGeom prst="roundRect">
            <a:avLst>
              <a:gd name="adj" fmla="val 3037"/>
            </a:avLst>
          </a:prstGeom>
          <a:solidFill>
            <a:srgbClr val="FFF5F6"/>
          </a:soli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3110301" y="1794209"/>
            <a:ext cx="2584500" cy="425400"/>
          </a:xfrm>
          <a:prstGeom prst="roundRect">
            <a:avLst>
              <a:gd name="adj" fmla="val 8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6313" y="1871526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3252060" y="236124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Logstash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3252060" y="2667756"/>
            <a:ext cx="2301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Data processing pipeline that collects, parses, transforms, and enriches logs from multiple sources.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5855733" y="1775159"/>
            <a:ext cx="2622600" cy="1960800"/>
          </a:xfrm>
          <a:prstGeom prst="roundRect">
            <a:avLst>
              <a:gd name="adj" fmla="val 3037"/>
            </a:avLst>
          </a:prstGeom>
          <a:solidFill>
            <a:srgbClr val="FFF5F6"/>
          </a:soli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5874783" y="1794209"/>
            <a:ext cx="2584500" cy="425400"/>
          </a:xfrm>
          <a:prstGeom prst="roundRect">
            <a:avLst>
              <a:gd name="adj" fmla="val 862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0795" y="1871526"/>
            <a:ext cx="212601" cy="26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6016542" y="236124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Kibana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6016542" y="2667756"/>
            <a:ext cx="23010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Visualisation layer providing interactive dashboards, real-time monitoring, and powerful search capabilities.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326769" y="3895290"/>
            <a:ext cx="8151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Together, these components create a </a:t>
            </a:r>
            <a:r>
              <a:rPr lang="en-US" sz="1093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centralised log analysis platform</a:t>
            </a: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 capable of handling millions of log events per second.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" name="Google Shape;104;p4" title="Logo__HV-Virtual Education-Full-2-Black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What is the ELK Stack?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451" y="1502062"/>
            <a:ext cx="3444360" cy="252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4042" y="958899"/>
            <a:ext cx="650081" cy="95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4664124" y="1088901"/>
            <a:ext cx="16254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Log Generation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4664124" y="1370038"/>
            <a:ext cx="4024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Applications and services generate structured or unstructured log data across your infrastructure.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" name="Google Shape;11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84042" y="1916013"/>
            <a:ext cx="650081" cy="95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4664126" y="2046025"/>
            <a:ext cx="32325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Collection &amp; Processing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4664124" y="2327151"/>
            <a:ext cx="4024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Logstash collects logs from multiple sources, parses content, filters noise, and transforms data into a standardised format.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" name="Google Shape;118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4042" y="2873127"/>
            <a:ext cx="650081" cy="95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4664124" y="3003128"/>
            <a:ext cx="16254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Indexing &amp; Storage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4664124" y="3284264"/>
            <a:ext cx="4024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Elasticsearch indexes processed logs and stores them in a distributed, scalable data store optimised for search.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1" name="Google Shape;121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84042" y="3830241"/>
            <a:ext cx="650081" cy="957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4664124" y="3960242"/>
            <a:ext cx="18804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Visualisation &amp; Analysis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4664124" y="4241378"/>
            <a:ext cx="4024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Kibana provides real-time dashboards, custom queries, and drill-down capabilities for rapid troubleshooting.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4" name="Google Shape;124;p5" title="Logo__HV-Virtual Education-Full-2-Bla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How ELK Stack Works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79" y="916186"/>
            <a:ext cx="3630587" cy="3630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4275594" y="1438975"/>
            <a:ext cx="30198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Flexible Data Collection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4275609" y="1748827"/>
            <a:ext cx="449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44"/>
              <a:buFont typeface="Nobile"/>
              <a:buNone/>
            </a:pPr>
            <a:r>
              <a:rPr lang="en-US" sz="84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Logstash ingests logs from diverse sources including log files, databases, message queues, and APIs. Its plugin architecture supports over 200 input sources.</a:t>
            </a:r>
            <a:endParaRPr sz="84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4275609" y="2201563"/>
            <a:ext cx="16170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Intelligent Parsing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4275609" y="2511423"/>
            <a:ext cx="449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44"/>
              <a:buFont typeface="Nobile"/>
              <a:buNone/>
            </a:pPr>
            <a:r>
              <a:rPr lang="en-US" sz="84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Extract structured data from unstructured logs using grok patterns, dissecting fields like user IDs, error codes, timestamps, and IP addresses.</a:t>
            </a:r>
            <a:endParaRPr sz="84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4275609" y="2964158"/>
            <a:ext cx="16170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250"/>
              <a:buFont typeface="Corben"/>
              <a:buNone/>
            </a:pPr>
            <a:r>
              <a:rPr lang="en-US" sz="1250" b="1" i="0" u="none" strike="noStrike" cap="none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Data Enrichment</a:t>
            </a:r>
            <a:endParaRPr sz="1250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275609" y="3274018"/>
            <a:ext cx="449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844"/>
              <a:buFont typeface="Nobile"/>
              <a:buNone/>
            </a:pPr>
            <a:r>
              <a:rPr lang="en-US" sz="84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Filter and transform raw data before indexing – add geolocation data, mask sensitive information, or drop irrelevant events.</a:t>
            </a:r>
            <a:endParaRPr sz="84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377279" y="4424689"/>
            <a:ext cx="8389500" cy="458100"/>
          </a:xfrm>
          <a:prstGeom prst="roundRect">
            <a:avLst>
              <a:gd name="adj" fmla="val 9886"/>
            </a:avLst>
          </a:prstGeom>
          <a:solidFill>
            <a:srgbClr val="FFF5F6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031" y="4579396"/>
            <a:ext cx="134689" cy="10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727472" y="4559379"/>
            <a:ext cx="79314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4"/>
              <a:buFont typeface="Nobile"/>
              <a:buNone/>
            </a:pPr>
            <a:r>
              <a:rPr lang="en-US" sz="843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Example:</a:t>
            </a:r>
            <a:r>
              <a:rPr lang="en-US" sz="843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Convert an Apache access log line into structured JSON with parsed fields for HTTP method, status code, response time, and user agent.</a:t>
            </a:r>
            <a:endParaRPr sz="84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1" name="Google Shape;141;p6" title="Logo__HV-Virtual Education-Full-2-Black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Logstash: The Data Pipeline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7974" y="1375274"/>
            <a:ext cx="2804303" cy="31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456" y="1173769"/>
            <a:ext cx="326008" cy="326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945431" y="1251159"/>
            <a:ext cx="16302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81"/>
              <a:buFont typeface="Corben"/>
              <a:buNone/>
            </a:pPr>
            <a:r>
              <a:rPr lang="en-US" sz="1281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Real-Time Search</a:t>
            </a:r>
            <a:endParaRPr sz="1281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945431" y="1533114"/>
            <a:ext cx="4313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Execute full-text searches across billions of log entries with sub-second response times using inverted indices.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" name="Google Shape;152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456" y="2211249"/>
            <a:ext cx="326008" cy="326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945423" y="2288650"/>
            <a:ext cx="2560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81"/>
              <a:buFont typeface="Corben"/>
              <a:buNone/>
            </a:pPr>
            <a:r>
              <a:rPr lang="en-US" sz="1281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Distributed Architecture</a:t>
            </a:r>
            <a:endParaRPr sz="1281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945431" y="2570595"/>
            <a:ext cx="4313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Horizontally scalable across multiple nodes, ensuring high availability and fault tolerance for petabyte-scale data.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5" name="Google Shape;155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6456" y="3248731"/>
            <a:ext cx="326008" cy="326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945431" y="3326121"/>
            <a:ext cx="16302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81"/>
              <a:buFont typeface="Corben"/>
              <a:buNone/>
            </a:pPr>
            <a:r>
              <a:rPr lang="en-US" sz="1281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Advanced Analytics</a:t>
            </a:r>
            <a:endParaRPr sz="1281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945431" y="3608076"/>
            <a:ext cx="4313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Perform complex aggregations, filtering, and statistical analysis to uncover patterns and anomalies in your logs.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56456" y="4367510"/>
            <a:ext cx="48021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00"/>
              <a:buFont typeface="Nobile"/>
              <a:buNone/>
            </a:pPr>
            <a:r>
              <a:rPr lang="en-US" sz="1000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Example query:</a:t>
            </a:r>
            <a:r>
              <a:rPr lang="en-US" sz="1000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 "Find all HTTP 500 errors in the last 24 hours where response time exceeded 2 seconds, grouped by service name."</a:t>
            </a:r>
            <a:endParaRPr sz="1000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9" name="Google Shape;159;p7" title="Logo__HV-Virtual Education-Full-2-Bl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Elasticsearch: The Search Engine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326778" y="1411600"/>
            <a:ext cx="27762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Real-Time Dashboards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326769" y="1718100"/>
            <a:ext cx="25992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Build custom dashboards monitoring error rates, latency trends, user activity, and business metrics with automatic refresh.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3103072" y="1411600"/>
            <a:ext cx="29145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Powerful Search Queries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3103083" y="1718100"/>
            <a:ext cx="25992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Construct complex queries using Kibana Query Language (KQL) to filter logs by any field, timeframe, or pattern.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5879397" y="141158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Drill-Down Analysis</a:t>
            </a:r>
            <a:endParaRPr sz="1375" b="1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879397" y="1718100"/>
            <a:ext cx="25992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rgbClr val="404155"/>
                </a:solidFill>
                <a:latin typeface="DM Sans"/>
                <a:ea typeface="DM Sans"/>
                <a:cs typeface="DM Sans"/>
                <a:sym typeface="DM Sans"/>
              </a:rPr>
              <a:t>Click through visualisations to examine specific log events, trace requests across services, and identify root causes.</a:t>
            </a:r>
            <a:endParaRPr sz="1093" i="0" u="none" strike="noStrike" cap="none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326769" y="3309401"/>
            <a:ext cx="8151900" cy="829200"/>
          </a:xfrm>
          <a:prstGeom prst="roundRect">
            <a:avLst>
              <a:gd name="adj" fmla="val 7181"/>
            </a:avLst>
          </a:prstGeom>
          <a:solidFill>
            <a:srgbClr val="FFF5F6"/>
          </a:solidFill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527" y="3514932"/>
            <a:ext cx="177180" cy="141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787466" y="3486581"/>
            <a:ext cx="7549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4"/>
              <a:buFont typeface="Nobile"/>
              <a:buNone/>
            </a:pPr>
            <a:r>
              <a:rPr lang="en-US" sz="1093" b="1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Security use case:</a:t>
            </a:r>
            <a:r>
              <a:rPr lang="en-US" sz="1093" b="0" i="0" u="none" strike="noStrike" cap="non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Detect suspicious patterns such as repeated login failures from the same IP address, indicating a potential brute-force attack.</a:t>
            </a:r>
            <a:endParaRPr sz="1093" b="0" i="0" u="none" strike="noStrike" cap="none"/>
          </a:p>
        </p:txBody>
      </p:sp>
      <p:pic>
        <p:nvPicPr>
          <p:cNvPr id="175" name="Google Shape;175;p8" title="Logo__HV-Virtual Education-Full-2-Blac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31"/>
              <a:buFont typeface="Corben"/>
              <a:buNone/>
            </a:pPr>
            <a:r>
              <a:rPr lang="en-US" sz="253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Kibana: Visualisation &amp; Dashboards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326769" y="1275538"/>
            <a:ext cx="4005000" cy="1280100"/>
          </a:xfrm>
          <a:prstGeom prst="roundRect">
            <a:avLst>
              <a:gd name="adj" fmla="val 4652"/>
            </a:avLst>
          </a:prstGeom>
          <a:solidFill>
            <a:srgbClr val="FFF5F6"/>
          </a:solidFill>
          <a:ln w="59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473309" y="1422050"/>
            <a:ext cx="39489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Centralised Management</a:t>
            </a:r>
            <a:endParaRPr sz="1375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473290" y="1728571"/>
            <a:ext cx="3711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Aggregate logs from all applications, servers, and services into a single searchable repository.</a:t>
            </a:r>
            <a:endParaRPr sz="1093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4473493" y="1275538"/>
            <a:ext cx="4005000" cy="1280100"/>
          </a:xfrm>
          <a:prstGeom prst="roundRect">
            <a:avLst>
              <a:gd name="adj" fmla="val 4652"/>
            </a:avLst>
          </a:prstGeom>
          <a:solidFill>
            <a:srgbClr val="FFF5F6"/>
          </a:solidFill>
          <a:ln w="59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4620014" y="142205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Platform Agnostic</a:t>
            </a:r>
            <a:endParaRPr sz="1375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4620014" y="1728571"/>
            <a:ext cx="3711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Works with any technology stack – cloud, on-premises, containers, microservices, and legacy systems.</a:t>
            </a:r>
            <a:endParaRPr sz="1093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326769" y="2918168"/>
            <a:ext cx="4005000" cy="1053300"/>
          </a:xfrm>
          <a:prstGeom prst="roundRect">
            <a:avLst>
              <a:gd name="adj" fmla="val 5654"/>
            </a:avLst>
          </a:prstGeom>
          <a:solidFill>
            <a:srgbClr val="FFF5F6"/>
          </a:solidFill>
          <a:ln w="59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473290" y="306468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Flexible Analytics</a:t>
            </a:r>
            <a:endParaRPr sz="1375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473290" y="3371201"/>
            <a:ext cx="3711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Create custom dashboards tailored to your specific needs – from DevOps metrics to business intelligence.</a:t>
            </a:r>
            <a:endParaRPr sz="1093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4473493" y="2918168"/>
            <a:ext cx="4005000" cy="1053300"/>
          </a:xfrm>
          <a:prstGeom prst="roundRect">
            <a:avLst>
              <a:gd name="adj" fmla="val 5654"/>
            </a:avLst>
          </a:prstGeom>
          <a:solidFill>
            <a:srgbClr val="FFF5F6"/>
          </a:solidFill>
          <a:ln w="59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>
            <a:off x="4620033" y="3064700"/>
            <a:ext cx="32328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75"/>
              <a:buFont typeface="Corben"/>
              <a:buNone/>
            </a:pPr>
            <a:r>
              <a:rPr lang="en-US" sz="1375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Operational Excellence</a:t>
            </a:r>
            <a:endParaRPr sz="1375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4620014" y="3371201"/>
            <a:ext cx="37119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94"/>
              <a:buFont typeface="Nobile"/>
              <a:buNone/>
            </a:pPr>
            <a:r>
              <a:rPr lang="en-US" sz="1093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Accelerate troubleshooting, optimise performance tuning, and strengthen security auditing capabilities.</a:t>
            </a:r>
            <a:endParaRPr sz="1093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4" name="Google Shape;194;p9" title="Logo__HV-Virtual Education-Full-2-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900" y="88775"/>
            <a:ext cx="1275628" cy="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/>
          <p:nvPr/>
        </p:nvSpPr>
        <p:spPr>
          <a:xfrm>
            <a:off x="326775" y="326750"/>
            <a:ext cx="63600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81"/>
              <a:buFont typeface="Corben"/>
              <a:buNone/>
            </a:pPr>
            <a:r>
              <a:rPr lang="en-US" sz="2781" b="1">
                <a:solidFill>
                  <a:srgbClr val="1B1B27"/>
                </a:solidFill>
                <a:latin typeface="DM Sans"/>
                <a:ea typeface="DM Sans"/>
                <a:cs typeface="DM Sans"/>
                <a:sym typeface="DM Sans"/>
              </a:rPr>
              <a:t>Benefits of ELK Stack</a:t>
            </a:r>
            <a:endParaRPr sz="2531" b="1">
              <a:solidFill>
                <a:srgbClr val="1B1B2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On-screen Show (16:9)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</vt:lpstr>
      <vt:lpstr>Calibri</vt:lpstr>
      <vt:lpstr>Arial</vt:lpstr>
      <vt:lpstr>DM Sans</vt:lpstr>
      <vt:lpstr>Nobile</vt:lpstr>
      <vt:lpstr>Corben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KubeCraft Technologies</cp:lastModifiedBy>
  <cp:revision>1</cp:revision>
  <dcterms:created xsi:type="dcterms:W3CDTF">2025-10-04T04:52:27Z</dcterms:created>
  <dcterms:modified xsi:type="dcterms:W3CDTF">2026-01-21T17:41:58Z</dcterms:modified>
</cp:coreProperties>
</file>